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0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63" r:id="rId6"/>
    <p:sldId id="259" r:id="rId7"/>
    <p:sldId id="262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4"/>
    <p:restoredTop sz="94715"/>
  </p:normalViewPr>
  <p:slideViewPr>
    <p:cSldViewPr snapToGrid="0">
      <p:cViewPr varScale="1">
        <p:scale>
          <a:sx n="140" d="100"/>
          <a:sy n="140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6C860-6898-2A47-B06F-7D427A2F9F35}" type="datetimeFigureOut">
              <a:rPr lang="en-US" smtClean="0"/>
              <a:t>7/18/23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D9B19-4A65-FB4F-8CDE-2AACD34CD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9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9B19-4A65-FB4F-8CDE-2AACD34CDD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5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the number of partners and different link type Editorial/Partner Marketing would occasionally send links to partners that were invalid.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9B19-4A65-FB4F-8CDE-2AACD34CD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18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JSON is great for developers, it’s not really user friendly, colleagues in partner marketing and editorial may not have the skills to parse through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D9B19-4A65-FB4F-8CDE-2AACD34CD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4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5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3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4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7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9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24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1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75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78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3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DF8E7-5375-144E-AA89-B4FCC8CC9D3B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407F3-9396-104F-9FBC-14613AA05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621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ight Triangle 1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10378-C058-D80A-112B-F4E58220C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961" y="962526"/>
            <a:ext cx="5384800" cy="3210689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/>
              <a:t>Space Chimps </a:t>
            </a:r>
            <a:r>
              <a:rPr lang="en-US" sz="7200" dirty="0" err="1"/>
              <a:t>Deeplink</a:t>
            </a:r>
            <a:r>
              <a:rPr lang="en-US" sz="7200" dirty="0"/>
              <a:t>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B0F9D-F10D-DC3C-D76E-1074F3072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961" y="4269462"/>
            <a:ext cx="4048760" cy="1095017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Presented by Oli</a:t>
            </a:r>
            <a:endParaRPr lang="en-US" sz="2000" dirty="0"/>
          </a:p>
        </p:txBody>
      </p:sp>
      <p:pic>
        <p:nvPicPr>
          <p:cNvPr id="5" name="Picture 4" descr="A group of monkeys in space suits working on computers&#10;&#10;Description automatically generated with low confidence">
            <a:extLst>
              <a:ext uri="{FF2B5EF4-FFF2-40B4-BE49-F238E27FC236}">
                <a16:creationId xmlns:a16="http://schemas.microsoft.com/office/drawing/2014/main" id="{F0350EF1-0E9C-2199-58E1-161CFDB3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6" y="1571329"/>
            <a:ext cx="3715343" cy="3715343"/>
          </a:xfrm>
          <a:prstGeom prst="ellipse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002C71E-73EC-FB04-F72F-E69288052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3675" y="4748385"/>
            <a:ext cx="234660" cy="235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ABDFB-7512-340D-E663-BAADC4B68F50}"/>
              </a:ext>
            </a:extLst>
          </p:cNvPr>
          <p:cNvSpPr txBox="1"/>
          <p:nvPr/>
        </p:nvSpPr>
        <p:spPr>
          <a:xfrm>
            <a:off x="6174386" y="4681240"/>
            <a:ext cx="22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#team-tv-space-chimp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6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19DEB-39D5-40B9-2E1C-30BFCA71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What we do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BC1A2-C1E4-4C90-0289-C58A278E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Provide the ‘Off Product Catalogue’ to external partners such as Amazon, Google, Sky and others.</a:t>
            </a:r>
          </a:p>
          <a:p>
            <a:r>
              <a:rPr lang="en-US" sz="2200" dirty="0"/>
              <a:t>Provide the ‘Off Product Catalogue’ to internal partners such as Search and R&amp;D.</a:t>
            </a:r>
          </a:p>
          <a:p>
            <a:r>
              <a:rPr lang="en-US" sz="2200" dirty="0"/>
              <a:t>Provide an open endpoint for messaging links, used by Google A5 and Sky Glass.</a:t>
            </a:r>
          </a:p>
          <a:p>
            <a:r>
              <a:rPr lang="en-US" sz="2200" dirty="0"/>
              <a:t>Maintain the Amazon Alexa Skill.</a:t>
            </a:r>
          </a:p>
          <a:p>
            <a:r>
              <a:rPr lang="en-US" sz="2200" dirty="0"/>
              <a:t>Provide schedules to partners.</a:t>
            </a:r>
          </a:p>
        </p:txBody>
      </p:sp>
      <p:pic>
        <p:nvPicPr>
          <p:cNvPr id="5" name="Picture 4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501D98B5-5EAB-4E1B-8E18-26B0DC78B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086" y="5921559"/>
            <a:ext cx="1614714" cy="7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45B7BE-7E66-8861-4F95-A31BABDB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What issue are we solving?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9208-0BBF-2769-7CC2-F5927FE6F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Marketing and editorial had to send human generated links to content.</a:t>
            </a:r>
          </a:p>
          <a:p>
            <a:r>
              <a:rPr lang="en-US" sz="2200" dirty="0"/>
              <a:t>Partners would occasionally receive malformed deep/messaging links.</a:t>
            </a:r>
          </a:p>
          <a:p>
            <a:r>
              <a:rPr lang="en-US" sz="2200" dirty="0"/>
              <a:t>This would cause errors and not take a user to the desired content.</a:t>
            </a:r>
          </a:p>
        </p:txBody>
      </p:sp>
      <p:pic>
        <p:nvPicPr>
          <p:cNvPr id="7" name="Picture 6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8AE1D674-81C2-7145-346D-B68DD096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086" y="5921559"/>
            <a:ext cx="1614714" cy="7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2FB1A-97E4-9535-3A35-0B19AEEE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What’s the solution?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F3CF-1366-5A67-1F33-40C907DD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Create a ‘non-dev’ friendly tool, that can create partner specific deep links with valid paths and query parameters for:</a:t>
            </a:r>
          </a:p>
          <a:p>
            <a:pPr lvl="1"/>
            <a:r>
              <a:rPr lang="en-US" sz="1800" dirty="0"/>
              <a:t>Amazon Intents</a:t>
            </a:r>
          </a:p>
          <a:p>
            <a:pPr lvl="1"/>
            <a:r>
              <a:rPr lang="en-US" sz="1800" dirty="0"/>
              <a:t>Deep Links </a:t>
            </a:r>
          </a:p>
          <a:p>
            <a:pPr lvl="1"/>
            <a:r>
              <a:rPr lang="en-US" sz="1800" dirty="0"/>
              <a:t>Shallow</a:t>
            </a:r>
            <a:r>
              <a:rPr lang="en-US" sz="1800"/>
              <a:t>/Messaging </a:t>
            </a:r>
            <a:r>
              <a:rPr lang="en-US" sz="1800" dirty="0"/>
              <a:t>Links</a:t>
            </a:r>
          </a:p>
          <a:p>
            <a:pPr lvl="1"/>
            <a:endParaRPr lang="en-US" sz="1800" dirty="0"/>
          </a:p>
        </p:txBody>
      </p:sp>
      <p:pic>
        <p:nvPicPr>
          <p:cNvPr id="4" name="Picture 3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6F32182-3EF3-EB44-9F63-F0B57D32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086" y="5921559"/>
            <a:ext cx="1614714" cy="7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DDE6B-13F9-37F9-AC77-BF4AFCF6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How we built it?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2429-889D-BB91-CD8D-61231D4E1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440742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Integrate the tool into current off product inspector tooling.</a:t>
            </a:r>
          </a:p>
          <a:p>
            <a:r>
              <a:rPr lang="en-US" sz="2200" dirty="0"/>
              <a:t>Use </a:t>
            </a:r>
            <a:r>
              <a:rPr lang="en-US" sz="2200" dirty="0" err="1"/>
              <a:t>Next.js</a:t>
            </a:r>
            <a:r>
              <a:rPr lang="en-US" sz="2200" dirty="0"/>
              <a:t>’ server side rendering and dynamic routes to determine the </a:t>
            </a:r>
            <a:r>
              <a:rPr lang="en-US" sz="2200" dirty="0" err="1"/>
              <a:t>pid</a:t>
            </a:r>
            <a:r>
              <a:rPr lang="en-US" sz="2200" dirty="0"/>
              <a:t> to generate </a:t>
            </a:r>
            <a:r>
              <a:rPr lang="en-US" sz="2200" dirty="0" err="1"/>
              <a:t>deeplinks</a:t>
            </a:r>
            <a:r>
              <a:rPr lang="en-US" sz="2200" dirty="0"/>
              <a:t> for, e.g. (/</a:t>
            </a:r>
            <a:r>
              <a:rPr lang="en-US" sz="2200" dirty="0" err="1"/>
              <a:t>deeplink</a:t>
            </a:r>
            <a:r>
              <a:rPr lang="en-US" sz="2200" dirty="0"/>
              <a:t>/b006m86d).</a:t>
            </a:r>
          </a:p>
          <a:p>
            <a:r>
              <a:rPr lang="en-US" sz="2200" dirty="0"/>
              <a:t>If the chosen </a:t>
            </a:r>
            <a:r>
              <a:rPr lang="en-US" sz="2200" dirty="0" err="1"/>
              <a:t>pid</a:t>
            </a:r>
            <a:r>
              <a:rPr lang="en-US" sz="2200" dirty="0"/>
              <a:t> is not a TLEO then redirect to brand on the server side.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40022F-B1AA-C92C-6015-1648611BF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84" y="4516031"/>
            <a:ext cx="2723310" cy="146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6BB72FE-57A2-8AD2-390B-BC948564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097" y="4854228"/>
            <a:ext cx="848121" cy="75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486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6AF6C-C682-0B07-698B-869C49B3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16" y="468623"/>
            <a:ext cx="2168004" cy="9464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4A4BA231-08F1-7BF0-76E1-566F0A7DD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086" y="5921559"/>
            <a:ext cx="1614714" cy="780682"/>
          </a:xfrm>
          <a:prstGeom prst="rect">
            <a:avLst/>
          </a:prstGeom>
        </p:spPr>
      </p:pic>
      <p:pic>
        <p:nvPicPr>
          <p:cNvPr id="11" name="Picture 10" descr="A picture containing circle, screenshot, design&#10;&#10;Description automatically generated">
            <a:extLst>
              <a:ext uri="{FF2B5EF4-FFF2-40B4-BE49-F238E27FC236}">
                <a16:creationId xmlns:a16="http://schemas.microsoft.com/office/drawing/2014/main" id="{9E32BAD0-B5A9-E419-DD2A-31B65FBEE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82" b="89844" l="9668" r="89844">
                        <a14:foregroundMark x1="28516" y1="25098" x2="28516" y2="25098"/>
                        <a14:foregroundMark x1="23145" y1="26270" x2="30664" y2="22852"/>
                        <a14:foregroundMark x1="30664" y1="22852" x2="25488" y2="28223"/>
                        <a14:foregroundMark x1="25488" y1="28223" x2="25195" y2="28320"/>
                        <a14:foregroundMark x1="21777" y1="24707" x2="23340" y2="65332"/>
                        <a14:foregroundMark x1="23340" y1="65332" x2="27637" y2="76758"/>
                        <a14:foregroundMark x1="27637" y1="76758" x2="33984" y2="84180"/>
                        <a14:foregroundMark x1="33984" y1="84180" x2="44629" y2="86914"/>
                        <a14:foregroundMark x1="44629" y1="86914" x2="53418" y2="86719"/>
                        <a14:foregroundMark x1="53418" y1="86719" x2="58887" y2="81348"/>
                        <a14:foregroundMark x1="58887" y1="81348" x2="60449" y2="75195"/>
                        <a14:foregroundMark x1="60449" y1="75586" x2="66016" y2="69434"/>
                        <a14:foregroundMark x1="66016" y1="69434" x2="72852" y2="53711"/>
                        <a14:foregroundMark x1="72852" y1="53711" x2="73438" y2="46289"/>
                        <a14:foregroundMark x1="73438" y1="46289" x2="71777" y2="38281"/>
                        <a14:foregroundMark x1="71777" y1="38281" x2="64551" y2="25098"/>
                        <a14:foregroundMark x1="33594" y1="20898" x2="49805" y2="15137"/>
                        <a14:foregroundMark x1="49805" y1="15137" x2="59863" y2="13867"/>
                        <a14:foregroundMark x1="44824" y1="12988" x2="64941" y2="14453"/>
                        <a14:foregroundMark x1="64941" y1="14453" x2="70605" y2="19336"/>
                        <a14:foregroundMark x1="70605" y1="19336" x2="77637" y2="34375"/>
                        <a14:foregroundMark x1="77637" y1="34375" x2="77441" y2="57031"/>
                        <a14:foregroundMark x1="77441" y1="57031" x2="74902" y2="64453"/>
                        <a14:foregroundMark x1="74902" y1="64453" x2="71875" y2="68848"/>
                        <a14:foregroundMark x1="87988" y1="45215" x2="85742" y2="36035"/>
                        <a14:foregroundMark x1="85742" y1="36035" x2="70898" y2="15723"/>
                        <a14:foregroundMark x1="14746" y1="33984" x2="14063" y2="49023"/>
                        <a14:foregroundMark x1="14063" y1="49023" x2="21484" y2="79199"/>
                        <a14:foregroundMark x1="21484" y1="79199" x2="32715" y2="85547"/>
                        <a14:foregroundMark x1="11914" y1="65723" x2="11133" y2="47754"/>
                        <a14:foregroundMark x1="7617" y1="53223" x2="9668" y2="37988"/>
                        <a14:foregroundMark x1="9668" y1="37988" x2="10352" y2="36914"/>
                        <a14:foregroundMark x1="12598" y1="67578" x2="15625" y2="74316"/>
                        <a14:foregroundMark x1="15625" y1="74316" x2="16992" y2="75195"/>
                        <a14:foregroundMark x1="41992" y1="11035" x2="50293" y2="11230"/>
                        <a14:foregroundMark x1="50293" y1="11230" x2="59082" y2="11035"/>
                        <a14:foregroundMark x1="39746" y1="9082" x2="53418" y2="9375"/>
                        <a14:foregroundMark x1="59375" y1="11035" x2="67578" y2="14160"/>
                        <a14:foregroundMark x1="61621" y1="9961" x2="68555" y2="12500"/>
                        <a14:foregroundMark x1="68555" y1="12500" x2="69043" y2="12988"/>
                        <a14:foregroundMark x1="72363" y1="16211" x2="78125" y2="22461"/>
                        <a14:foregroundMark x1="79883" y1="23145" x2="83789" y2="30078"/>
                        <a14:foregroundMark x1="83984" y1="28809" x2="86719" y2="37500"/>
                        <a14:foregroundMark x1="24219" y1="69141" x2="25977" y2="76270"/>
                        <a14:foregroundMark x1="25977" y1="76270" x2="26172" y2="76270"/>
                        <a14:foregroundMark x1="23633" y1="70801" x2="40723" y2="70996"/>
                        <a14:foregroundMark x1="43262" y1="70703" x2="30664" y2="68457"/>
                        <a14:foregroundMark x1="27246" y1="57129" x2="27246" y2="57129"/>
                        <a14:foregroundMark x1="27148" y1="57031" x2="27148" y2="57031"/>
                        <a14:foregroundMark x1="21680" y1="45605" x2="37695" y2="58887"/>
                        <a14:foregroundMark x1="80273" y1="48438" x2="81641" y2="48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8020" y="468623"/>
            <a:ext cx="946418" cy="946418"/>
          </a:xfrm>
          <a:prstGeom prst="rect">
            <a:avLst/>
          </a:prstGeom>
        </p:spPr>
      </p:pic>
      <p:pic>
        <p:nvPicPr>
          <p:cNvPr id="3" name="Screen Recording 2023-07-17 at 13.54.55">
            <a:hlinkClick r:id="" action="ppaction://media"/>
            <a:extLst>
              <a:ext uri="{FF2B5EF4-FFF2-40B4-BE49-F238E27FC236}">
                <a16:creationId xmlns:a16="http://schemas.microsoft.com/office/drawing/2014/main" id="{D3644C59-9159-020B-D47F-DE68B01C28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38590" y="1720088"/>
            <a:ext cx="8742310" cy="4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9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57428-4F5D-1829-BE21-D7E0ED41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Additions for the future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80749-8A70-1215-D13A-43251B6D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Add CRUD (Create</a:t>
            </a:r>
            <a:r>
              <a:rPr lang="en-US" sz="2200"/>
              <a:t>, Read, </a:t>
            </a:r>
            <a:r>
              <a:rPr lang="en-US" sz="2200" dirty="0"/>
              <a:t>Update, Delete) functionality to be able to edit the </a:t>
            </a:r>
            <a:r>
              <a:rPr lang="en-US" sz="2200" dirty="0" err="1"/>
              <a:t>deeplinks</a:t>
            </a:r>
            <a:r>
              <a:rPr lang="en-US" sz="2200" dirty="0"/>
              <a:t> without re-deploying.</a:t>
            </a:r>
          </a:p>
          <a:p>
            <a:r>
              <a:rPr lang="en-US" sz="2200" dirty="0"/>
              <a:t>Create </a:t>
            </a:r>
            <a:r>
              <a:rPr lang="en-US" sz="2200" dirty="0" err="1"/>
              <a:t>deeplinks</a:t>
            </a:r>
            <a:r>
              <a:rPr lang="en-US" sz="2200" dirty="0"/>
              <a:t> for promotional collections e.g. (</a:t>
            </a:r>
            <a:r>
              <a:rPr lang="en-US" sz="2200" dirty="0" err="1"/>
              <a:t>iPlayer</a:t>
            </a:r>
            <a:r>
              <a:rPr lang="en-US" sz="2200" dirty="0"/>
              <a:t> Recommends).</a:t>
            </a:r>
          </a:p>
        </p:txBody>
      </p:sp>
      <p:pic>
        <p:nvPicPr>
          <p:cNvPr id="4" name="Picture 3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9FCB1AE-0843-D637-B32D-E89F3506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086" y="5921559"/>
            <a:ext cx="1614714" cy="7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1FD77-251F-7DA8-5D48-8B9BFDD86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56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6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6" descr="Question mark">
            <a:extLst>
              <a:ext uri="{FF2B5EF4-FFF2-40B4-BE49-F238E27FC236}">
                <a16:creationId xmlns:a16="http://schemas.microsoft.com/office/drawing/2014/main" id="{3E1DA1AC-FF6F-37A4-681C-0AEF49EB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  <p:pic>
        <p:nvPicPr>
          <p:cNvPr id="6" name="Picture 5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DE9D4C9A-0F02-E144-6FA4-F16CAA942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086" y="5921559"/>
            <a:ext cx="1614714" cy="7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2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{3F26BA57-310E-634F-A5C2-DD8D847BAC64}tf10001121</Template>
  <TotalTime>883</TotalTime>
  <Words>316</Words>
  <Application>Microsoft Macintosh PowerPoint</Application>
  <PresentationFormat>Widescreen</PresentationFormat>
  <Paragraphs>33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Space Chimps Deeplink Generator</vt:lpstr>
      <vt:lpstr>What we do</vt:lpstr>
      <vt:lpstr>What issue are we solving?</vt:lpstr>
      <vt:lpstr>What’s the solution?</vt:lpstr>
      <vt:lpstr>How we built it?</vt:lpstr>
      <vt:lpstr>Demo</vt:lpstr>
      <vt:lpstr>Additions for the future</vt:lpstr>
      <vt:lpstr>Thank You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Chimps Deeplink Generator</dc:title>
  <dc:creator>Oliver Bowker</dc:creator>
  <cp:lastModifiedBy>Oliver Bowker</cp:lastModifiedBy>
  <cp:revision>39</cp:revision>
  <dcterms:created xsi:type="dcterms:W3CDTF">2023-05-19T09:57:50Z</dcterms:created>
  <dcterms:modified xsi:type="dcterms:W3CDTF">2023-07-18T14:02:23Z</dcterms:modified>
</cp:coreProperties>
</file>